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Economica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regular.fntdata"/><Relationship Id="rId25" Type="http://schemas.openxmlformats.org/officeDocument/2006/relationships/slide" Target="slides/slide20.xml"/><Relationship Id="rId28" Type="http://schemas.openxmlformats.org/officeDocument/2006/relationships/font" Target="fonts/Economica-italic.fntdata"/><Relationship Id="rId27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041604df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041604df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041604df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041604df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041604df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041604df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041604df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041604df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041604df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041604df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041604df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041604df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2d8cd302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2d8cd302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2d8cd302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2d8cd302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041604df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041604df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2d8cd302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2d8cd302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03c25dc4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03c25dc4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2d8cd302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a2d8cd302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03c25dc4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03c25dc4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03c25dc4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03c25dc4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03c25dc4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03c25dc4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03c25dc4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03c25dc4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03c25dc4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03c25dc4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041604df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041604d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041604d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041604d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4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Refinement of the PDF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g(r) to F(Q) Convolution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1225225"/>
            <a:ext cx="5493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g(r) with delta peaks is strongly affected by the termination function</a:t>
            </a:r>
            <a:endParaRPr sz="1600"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877500"/>
            <a:ext cx="57942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Gaussian peaks are less affected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Acts as a low pass filter (Weierstrass transform)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Will naturally have Gaussian dampening of frequencies in the Q domain</a:t>
            </a:r>
            <a:endParaRPr sz="160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150" y="567088"/>
            <a:ext cx="2831150" cy="40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6093125" y="4576400"/>
            <a:ext cx="264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https://www.sciencedirect.com/science/article/pii/S0734189X87801536</a:t>
            </a:r>
            <a:endParaRPr sz="10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25" y="3400850"/>
            <a:ext cx="48577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 Enhancing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225225"/>
            <a:ext cx="39999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Attempts to deblur a Gaussian led to the Laplacian of Gaussians (LoG)</a:t>
            </a:r>
            <a:endParaRPr sz="16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625" y="546052"/>
            <a:ext cx="2628301" cy="19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939525"/>
            <a:ext cx="39999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convolved with functions, has sharp intensity spikes at edges</a:t>
            </a:r>
            <a:endParaRPr sz="16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624" y="2722600"/>
            <a:ext cx="2677053" cy="19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2722600"/>
            <a:ext cx="39999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be approximated by difference of two Gaussian blurs (DoG)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73700" y="1806450"/>
            <a:ext cx="7596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PDF Refinement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a RDF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225225"/>
            <a:ext cx="39999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Count number of pairs, scale by atomic form factor, and convolute each stick with the proper Gaussian</a:t>
            </a:r>
            <a:endParaRPr sz="160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126" y="497873"/>
            <a:ext cx="4206651" cy="273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2505925"/>
            <a:ext cx="39999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 RDF has a Gaussian convolution, our I(Q) should have a product with a Gaussian</a:t>
            </a:r>
            <a:endParaRPr sz="1600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67275"/>
            <a:ext cx="460057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2120575" y="43952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https://onlinelibrary.wiley.com/iucr/itc/doi/10.1107/97809553602060000935</a:t>
            </a:r>
            <a:endParaRPr sz="1000"/>
          </a:p>
        </p:txBody>
      </p:sp>
      <p:sp>
        <p:nvSpPr>
          <p:cNvPr id="172" name="Google Shape;172;p25"/>
          <p:cNvSpPr txBox="1"/>
          <p:nvPr/>
        </p:nvSpPr>
        <p:spPr>
          <a:xfrm>
            <a:off x="4507125" y="3233275"/>
            <a:ext cx="358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https://pubs.acs.org/doi/10.1021/acs.chemrev.1c00237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075" y="3786625"/>
            <a:ext cx="3523125" cy="88078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5652838" y="4481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https://lampx.tugraz.at/~hadley/ss1/crystaldiffraction/atomicformfactors/formfactors.php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Radial Basis Function Interpolation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225225"/>
            <a:ext cx="4425600" cy="13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Sufficiently smooth functions can be approximated by a linear combination of some RBFs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https://www.sciencedirect.com/science/article/pii/S0021999109001156</a:t>
            </a:r>
            <a:endParaRPr sz="1000"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630" y="1225225"/>
            <a:ext cx="3881570" cy="34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4947875" y="4669800"/>
            <a:ext cx="398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https://journals.iucr.org/j/issues/2015/03/00/to5109/to5109.pdf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2645425"/>
            <a:ext cx="4425600" cy="21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Guidelines: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Choose spacing of Rmin=0.6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While the FWHM ratio between the thin and target gaussians is below Rmin, decrease Rmin and increase N (number of gaussians)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Measure maximum error percent</a:t>
            </a:r>
            <a:endParaRPr sz="1600"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350" y="1225225"/>
            <a:ext cx="4196125" cy="34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Gaussian Approximation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2295175" y="1644400"/>
            <a:ext cx="47565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want to approximate some Gaussian with STD ‘o’ as the sum of three Gaussians with STD ‘s’</a:t>
            </a:r>
            <a:endParaRPr/>
          </a:p>
        </p:txBody>
      </p:sp>
      <p:sp>
        <p:nvSpPr>
          <p:cNvPr id="191" name="Google Shape;191;p27"/>
          <p:cNvSpPr txBox="1"/>
          <p:nvPr>
            <p:ph idx="2" type="body"/>
          </p:nvPr>
        </p:nvSpPr>
        <p:spPr>
          <a:xfrm>
            <a:off x="2673475" y="3823600"/>
            <a:ext cx="399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interpolation matrix and solution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649" y="1101436"/>
            <a:ext cx="5015550" cy="4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50" y="2516278"/>
            <a:ext cx="4333500" cy="121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338" y="2525600"/>
            <a:ext cx="24479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Errors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311700" y="1225225"/>
            <a:ext cx="35952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R_min is the distance between the two closest sticks to the center scaled by f_a</a:t>
            </a:r>
            <a:endParaRPr sz="1600"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11700" y="2222725"/>
            <a:ext cx="33693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Strict requirements for R_min given ratio between approximating Gaussian and actual Gaussian</a:t>
            </a:r>
            <a:endParaRPr sz="1600"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975" y="856625"/>
            <a:ext cx="4987701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311700" y="3503425"/>
            <a:ext cx="31917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Worst case scenario when R_min equals the ratio</a:t>
            </a:r>
            <a:endParaRPr sz="1600"/>
          </a:p>
        </p:txBody>
      </p:sp>
      <p:sp>
        <p:nvSpPr>
          <p:cNvPr id="204" name="Google Shape;204;p28"/>
          <p:cNvSpPr txBox="1"/>
          <p:nvPr/>
        </p:nvSpPr>
        <p:spPr>
          <a:xfrm>
            <a:off x="3906875" y="3745425"/>
            <a:ext cx="229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fp/fa = 0.6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Absolute Error: 0.33%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Relative Error: 0.16%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949" y="1890775"/>
            <a:ext cx="2668301" cy="19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6458600" y="3816950"/>
            <a:ext cx="229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fp/fa = 0.9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Absolute Error: 0.04%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Relative Error: &lt;0.01%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88" y="1909200"/>
            <a:ext cx="2575163" cy="1907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Minimization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147225"/>
            <a:ext cx="46305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rule R_min &lt; fp/fa generally works, and a good baseline R_min to use is 0.8</a:t>
            </a:r>
            <a:endParaRPr sz="1600"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200" y="524350"/>
            <a:ext cx="3800225" cy="3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000" y="2308825"/>
            <a:ext cx="3088000" cy="2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11700" y="1869625"/>
            <a:ext cx="46305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Following</a:t>
            </a:r>
            <a:r>
              <a:rPr lang="en" sz="1600"/>
              <a:t> plots generated with fa=1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Sticks</a:t>
            </a:r>
            <a:endParaRPr/>
          </a:p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311700" y="1225225"/>
            <a:ext cx="39999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Instead of summing Gaussians, we want to convolute a single Gaussian with a stick pattern of delta-ish p</a:t>
            </a:r>
            <a:r>
              <a:rPr lang="en" sz="1600"/>
              <a:t>atterns</a:t>
            </a:r>
            <a:endParaRPr sz="1600"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11700" y="2505925"/>
            <a:ext cx="39999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then convolve the stick pattern with a Gaussian of a single width to recreate the wider Gaussian</a:t>
            </a:r>
            <a:endParaRPr sz="1600"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676850"/>
            <a:ext cx="4527600" cy="33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Analytic Expressions</a:t>
            </a:r>
            <a:endParaRPr/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311700" y="1225225"/>
            <a:ext cx="3999900" cy="15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come up with general analytic expressions for the heights of the sticks given separation distance r, target FWHM o, and convolution FWHM s</a:t>
            </a:r>
            <a:endParaRPr sz="1600"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311700" y="2789125"/>
            <a:ext cx="39999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decide on a cutoff n (such as n=5) where any ratio beyond such a cutoff is computed numerically instead</a:t>
            </a:r>
            <a:endParaRPr sz="1600"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738" y="3519475"/>
            <a:ext cx="4362525" cy="5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/>
        </p:nvSpPr>
        <p:spPr>
          <a:xfrm>
            <a:off x="4311600" y="1317388"/>
            <a:ext cx="4594800" cy="203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a2 = (e**(17*r**2/s**2) - 2*e**(16*r**2/s**2) + e**(15*r**2/s**2) + e**(2*r**2*(6*o**2 + s**2)/(o**2*s**2)) + e**(2*r**2*(8*o**2 + s**2)/(o**2*s**2)) - e**(3*r**2*(11*o**2 + s**2)/(2*o**2*s**2)) - e**(r**2*(13*o**2 + 2*s**2)/(o**2*s**2)) - e**(r**2*(15*o**2 + 2*s**2)/(o**2*s**2)) - e**(r**2*(25*o**2 + 3*s**2)/(2*o**2*s**2)) + 2*e**(r**2*(29*o**2 + 3*s**2)/(2*o**2*s**2)))/(e**(r**2*(7/s**2 + 2/o**2))*(e**(10*r**2/s**2) - 3*e**(9*r**2/s**2) + e**(8*r**2/s**2) + 4*e**(7*r**2/s**2) - 2*e**(6*r**2/s**2) - 2*e**(5*r**2/s**2) - 2*e**(4*r**2/s**2) + 4*e**(3*r**2/s**2) + e**(2*r**2/s**2) - 3*e**(r**2/s**2) + 1))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773700" y="1806450"/>
            <a:ext cx="7596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Lasing Modes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800" y="1218075"/>
            <a:ext cx="4922348" cy="369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449275" y="948500"/>
            <a:ext cx="2893500" cy="1545600"/>
          </a:xfrm>
          <a:prstGeom prst="cloudCallout">
            <a:avLst>
              <a:gd fmla="val 105899" name="adj1"/>
              <a:gd fmla="val 32816" name="adj2"/>
            </a:avLst>
          </a:prstGeom>
          <a:solidFill>
            <a:srgbClr val="C9DAF8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Questions?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Eigenmodes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818913"/>
            <a:ext cx="4876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split a propagating pulse into the sum of solitons</a:t>
            </a:r>
            <a:endParaRPr sz="16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475" y="753400"/>
            <a:ext cx="3402856" cy="39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34050" y="1267513"/>
            <a:ext cx="4876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What is a common laser pulse shape?</a:t>
            </a:r>
            <a:endParaRPr sz="1600"/>
          </a:p>
        </p:txBody>
      </p:sp>
      <p:sp>
        <p:nvSpPr>
          <p:cNvPr id="76" name="Google Shape;76;p15"/>
          <p:cNvSpPr txBox="1"/>
          <p:nvPr/>
        </p:nvSpPr>
        <p:spPr>
          <a:xfrm>
            <a:off x="311700" y="2533225"/>
            <a:ext cx="47826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Within an optical cavity, radiation is lost by all modes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Lowest loss mode has eigenvalue closest to one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11700" y="3813925"/>
            <a:ext cx="4782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a laser that has built up over many periods in a cavity, we only care about the highest order mode (Fox and Li)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Paraxial Wave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39999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Consider the wave equation for a wave propagating in the z-direction</a:t>
            </a:r>
            <a:endParaRPr sz="16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975" y="1848913"/>
            <a:ext cx="4591525" cy="14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2017525"/>
            <a:ext cx="39999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Apply the paraxial approximation: changes in z-direction tiny compared to gradients in other directions</a:t>
            </a:r>
            <a:endParaRPr sz="16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600" y="3666850"/>
            <a:ext cx="3534275" cy="9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850350" y="1397725"/>
            <a:ext cx="18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Pulse Propagating in z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669875" y="3145250"/>
            <a:ext cx="257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Wave Equation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566788" y="4470725"/>
            <a:ext cx="257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Paraxial Approximation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138" y="940688"/>
            <a:ext cx="35052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Solution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25" y="2182765"/>
            <a:ext cx="3682150" cy="263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" y="1147224"/>
            <a:ext cx="70675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5068300" y="4239125"/>
            <a:ext cx="281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https://www.osti.gov/servlets/purl/1505100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38" y="2318799"/>
            <a:ext cx="3065632" cy="19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Chirping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225225"/>
            <a:ext cx="3999900" cy="18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BNL ATF uses chirping to intensify </a:t>
            </a:r>
            <a:r>
              <a:rPr lang="en" sz="1600"/>
              <a:t>their</a:t>
            </a:r>
            <a:r>
              <a:rPr lang="en" sz="1600"/>
              <a:t> lasers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Only Gaussian pulses have no fringe effects when chirped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https://opg.optica.org/optica/fulltext.cfm?uri=optica-2-8-675&amp;id=323254</a:t>
            </a:r>
            <a:endParaRPr sz="10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988760"/>
            <a:ext cx="3999900" cy="1201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5187625" y="1885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https://www.nature.com/articles/nature10695</a:t>
            </a:r>
            <a:endParaRPr sz="10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050" y="2681850"/>
            <a:ext cx="3284600" cy="19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5474650" y="45762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https://www.mdpi.com/2079-6439/9/4/21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750" y="2969038"/>
            <a:ext cx="2172397" cy="18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Inhomogeneous Broadening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225225"/>
            <a:ext cx="39999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Caused by doppler shift in gases or nonuniform strain in solids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Gaussian lineshape in frequency domain</a:t>
            </a:r>
            <a:endParaRPr sz="1600"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2371125"/>
            <a:ext cx="4260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Frequency comb is a natural result of periodic cavity signals</a:t>
            </a:r>
            <a:endParaRPr sz="16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51846" l="0" r="0" t="0"/>
          <a:stretch/>
        </p:blipFill>
        <p:spPr>
          <a:xfrm>
            <a:off x="4960525" y="3295513"/>
            <a:ext cx="3361375" cy="15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549325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https://www.intechopen.com/chapters/6880</a:t>
            </a:r>
            <a:endParaRPr sz="1000"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323" y="1007625"/>
            <a:ext cx="2561774" cy="20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0" r="0" t="47223"/>
          <a:stretch/>
        </p:blipFill>
        <p:spPr>
          <a:xfrm>
            <a:off x="761175" y="3085425"/>
            <a:ext cx="3361351" cy="17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773700" y="1806450"/>
            <a:ext cx="7596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F(Q) to g(r)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225225"/>
            <a:ext cx="42603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Because we only consider F(Q) up to a certain Qmax, our observed g(r) becomes convoluted with a termination function</a:t>
            </a:r>
            <a:endParaRPr sz="1600"/>
          </a:p>
        </p:txBody>
      </p:sp>
      <p:sp>
        <p:nvSpPr>
          <p:cNvPr id="133" name="Google Shape;133;p21"/>
          <p:cNvSpPr txBox="1"/>
          <p:nvPr/>
        </p:nvSpPr>
        <p:spPr>
          <a:xfrm>
            <a:off x="5248075" y="4578475"/>
            <a:ext cx="314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https://www.sciencedirect.com/bookseries/pergamon-materials-series/vol/16/suppl/C</a:t>
            </a:r>
            <a:endParaRPr sz="10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413" y="176862"/>
            <a:ext cx="2868776" cy="20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863" y="2222575"/>
            <a:ext cx="2162626" cy="2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2448175"/>
            <a:ext cx="44559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Removing the termination function requires: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Fourier transforming the signal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Dividing by the termination function at each point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Fourier transforming back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